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85" r:id="rId6"/>
    <p:sldId id="286" r:id="rId7"/>
    <p:sldId id="281" r:id="rId8"/>
    <p:sldId id="279" r:id="rId9"/>
    <p:sldId id="275" r:id="rId10"/>
    <p:sldId id="282" r:id="rId11"/>
  </p:sldIdLst>
  <p:sldSz cx="9144000" cy="6858000" type="screen4x3"/>
  <p:notesSz cx="6794500" cy="99314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A" initials="I" lastIdx="1" clrIdx="0">
    <p:extLst>
      <p:ext uri="{19B8F6BF-5375-455C-9EA6-DF929625EA0E}">
        <p15:presenceInfo xmlns:p15="http://schemas.microsoft.com/office/powerpoint/2012/main" userId="IN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69" autoAdjust="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226438709050253"/>
          <c:y val="0.11658977327035153"/>
          <c:w val="0.48584159618936518"/>
          <c:h val="0.883410226729648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2"/>
              <c:layout>
                <c:manualLayout>
                  <c:x val="7.2786526684164479E-2"/>
                  <c:y val="-8.0877815395309235E-2"/>
                </c:manualLayout>
              </c:layout>
              <c:tx>
                <c:rich>
                  <a:bodyPr/>
                  <a:lstStyle/>
                  <a:p>
                    <a:fld id="{EFE3D5E2-4B39-4082-BDE7-722BEBBA2F17}" type="PERCENTAGE">
                      <a:rPr lang="en-US" smtClean="0"/>
                      <a:pPr/>
                      <a:t>[PERCENTAGE]</a:t>
                    </a:fld>
                    <a:endParaRPr lang="lv-LV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2.3228589481870267E-2"/>
                  <c:y val="-4.958127143328391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4052566345873433E-2"/>
                  <c:y val="3.61629116278679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3926193253621018E-2"/>
                  <c:y val="1.098771686821112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Sheet1!$A$2:$A$10</c:f>
              <c:strCache>
                <c:ptCount val="9"/>
                <c:pt idx="0">
                  <c:v>Pamatlīdzekļu nolietojums</c:v>
                </c:pt>
                <c:pt idx="1">
                  <c:v>Personāla izmaksas</c:v>
                </c:pt>
                <c:pt idx="2">
                  <c:v>Pamatlīdzekļu uzturēšanas un remontu izmaksas</c:v>
                </c:pt>
                <c:pt idx="3">
                  <c:v>Materiālu izmaksas</c:v>
                </c:pt>
                <c:pt idx="4">
                  <c:v>Elektroenerģija, kurināmais, gāze</c:v>
                </c:pt>
                <c:pt idx="5">
                  <c:v>Transportlīdzekļu uzturēšanas izdevumi</c:v>
                </c:pt>
                <c:pt idx="6">
                  <c:v>Kredīta % maksājumi un pamatsummas atmaksa</c:v>
                </c:pt>
                <c:pt idx="7">
                  <c:v>Nodokļi</c:v>
                </c:pt>
                <c:pt idx="8">
                  <c:v>Pārējās izmaksas </c:v>
                </c:pt>
              </c:strCache>
            </c:strRef>
          </c:cat>
          <c:val>
            <c:numRef>
              <c:f>Sheet1!$B$2:$B$10</c:f>
              <c:numCache>
                <c:formatCode>0.00</c:formatCode>
                <c:ptCount val="9"/>
                <c:pt idx="0">
                  <c:v>17</c:v>
                </c:pt>
                <c:pt idx="1">
                  <c:v>50</c:v>
                </c:pt>
                <c:pt idx="2">
                  <c:v>1</c:v>
                </c:pt>
                <c:pt idx="3">
                  <c:v>4</c:v>
                </c:pt>
                <c:pt idx="4">
                  <c:v>12</c:v>
                </c:pt>
                <c:pt idx="5">
                  <c:v>4</c:v>
                </c:pt>
                <c:pt idx="6">
                  <c:v>0.1</c:v>
                </c:pt>
                <c:pt idx="7">
                  <c:v>4</c:v>
                </c:pt>
                <c:pt idx="8">
                  <c:v>7.9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8240983765918151E-2"/>
          <c:y val="0.10587161229554903"/>
          <c:w val="0.38481432876446003"/>
          <c:h val="0.838497795938676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226438709050253"/>
          <c:y val="0.11658977327035153"/>
          <c:w val="0.48584159618936518"/>
          <c:h val="0.883410226729648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2"/>
              <c:layout>
                <c:manualLayout>
                  <c:x val="4.885292116263245E-3"/>
                  <c:y val="-7.9209662120525506E-3"/>
                </c:manualLayout>
              </c:layout>
              <c:tx>
                <c:rich>
                  <a:bodyPr/>
                  <a:lstStyle/>
                  <a:p>
                    <a:fld id="{EFE3D5E2-4B39-4082-BDE7-722BEBBA2F17}" type="PERCENTAGE">
                      <a:rPr lang="en-US" smtClean="0"/>
                      <a:pPr/>
                      <a:t>[PERCENTAGE]</a:t>
                    </a:fld>
                    <a:endParaRPr lang="lv-LV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2.3228589481870267E-2"/>
                  <c:y val="-4.958127143328391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8416569456595703E-2"/>
                  <c:y val="3.05508463060789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3926193253621018E-2"/>
                  <c:y val="1.098771686821112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Sheet1!$A$2:$A$10</c:f>
              <c:strCache>
                <c:ptCount val="9"/>
                <c:pt idx="0">
                  <c:v>Pamatlīdzekļu nolietojums</c:v>
                </c:pt>
                <c:pt idx="1">
                  <c:v>Personāla izmaksas</c:v>
                </c:pt>
                <c:pt idx="2">
                  <c:v>Pamatlīdzekļu uzturēšanas un remontu izmaksas</c:v>
                </c:pt>
                <c:pt idx="3">
                  <c:v>Materiālu izmaksas</c:v>
                </c:pt>
                <c:pt idx="4">
                  <c:v>Elektroenerģija, kurināmais, gāze</c:v>
                </c:pt>
                <c:pt idx="5">
                  <c:v>Transportlīdzekļu uzturēšanas izdevumi</c:v>
                </c:pt>
                <c:pt idx="6">
                  <c:v>Kredīta % maksājumi un pamatsummas atmaksa</c:v>
                </c:pt>
                <c:pt idx="7">
                  <c:v>Nodokļi</c:v>
                </c:pt>
                <c:pt idx="8">
                  <c:v>Pārējās izmaksas </c:v>
                </c:pt>
              </c:strCache>
            </c:strRef>
          </c:cat>
          <c:val>
            <c:numRef>
              <c:f>Sheet1!$B$2:$B$10</c:f>
              <c:numCache>
                <c:formatCode>0.00</c:formatCode>
                <c:ptCount val="9"/>
                <c:pt idx="0">
                  <c:v>22</c:v>
                </c:pt>
                <c:pt idx="1">
                  <c:v>47</c:v>
                </c:pt>
                <c:pt idx="2">
                  <c:v>1</c:v>
                </c:pt>
                <c:pt idx="3">
                  <c:v>2</c:v>
                </c:pt>
                <c:pt idx="4">
                  <c:v>15</c:v>
                </c:pt>
                <c:pt idx="5">
                  <c:v>5</c:v>
                </c:pt>
                <c:pt idx="6">
                  <c:v>0.4</c:v>
                </c:pt>
                <c:pt idx="7">
                  <c:v>0.5</c:v>
                </c:pt>
                <c:pt idx="8">
                  <c:v>7.1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8240983765918151E-2"/>
          <c:y val="0.10587161229554903"/>
          <c:w val="0.38481432876446003"/>
          <c:h val="0.838497795938676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1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1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0E8EB1A6-D45C-4D03-9DB2-5239FCD263C4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1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1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1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F35A8F01-39AD-4B2A-8DF2-27A45BF37B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711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A8F01-39AD-4B2A-8DF2-27A45BF37B95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415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5379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060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739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179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756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4918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834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309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81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1490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75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C44C3-932A-412B-A118-631AF59F361E}" type="datetimeFigureOut">
              <a:rPr lang="lv-LV" smtClean="0"/>
              <a:t>19.06.2019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53963-07B8-4DF9-AFD3-5888E77715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352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574" y="1988840"/>
            <a:ext cx="7344816" cy="2376264"/>
          </a:xfrm>
        </p:spPr>
        <p:txBody>
          <a:bodyPr>
            <a:normAutofit fontScale="90000"/>
          </a:bodyPr>
          <a:lstStyle/>
          <a:p>
            <a:r>
              <a:rPr lang="lv-LV" sz="4000" dirty="0"/>
              <a:t/>
            </a:r>
            <a:br>
              <a:rPr lang="lv-LV" sz="4000" dirty="0"/>
            </a:br>
            <a:r>
              <a:rPr lang="lv-LV" sz="4000" dirty="0" smtClean="0"/>
              <a:t>Sabiedrisko pakalpojumu regulēšanas komisijai</a:t>
            </a:r>
            <a:br>
              <a:rPr lang="lv-LV" sz="4000" dirty="0" smtClean="0"/>
            </a:br>
            <a:r>
              <a:rPr lang="lv-LV" sz="4000" dirty="0" smtClean="0"/>
              <a:t>iesniegtais </a:t>
            </a:r>
            <a:r>
              <a:rPr lang="lv-LV" sz="4000" dirty="0"/>
              <a:t>tarifa </a:t>
            </a:r>
            <a:r>
              <a:rPr lang="lv-LV" sz="4000" dirty="0" smtClean="0"/>
              <a:t>projekts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/>
            </a:r>
            <a:br>
              <a:rPr lang="lv-LV" dirty="0"/>
            </a:br>
            <a:endParaRPr lang="lv-LV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29406"/>
            <a:ext cx="6400800" cy="288032"/>
          </a:xfrm>
        </p:spPr>
        <p:txBody>
          <a:bodyPr>
            <a:normAutofit/>
          </a:bodyPr>
          <a:lstStyle/>
          <a:p>
            <a:pPr algn="l"/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  <p:sp>
        <p:nvSpPr>
          <p:cNvPr id="6" name="Rectangle 5"/>
          <p:cNvSpPr/>
          <p:nvPr/>
        </p:nvSpPr>
        <p:spPr>
          <a:xfrm>
            <a:off x="3131840" y="5129588"/>
            <a:ext cx="5184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 smtClean="0"/>
              <a:t>Lakstīgalas 9B</a:t>
            </a:r>
            <a:r>
              <a:rPr lang="pt-BR" dirty="0" smtClean="0"/>
              <a:t>, </a:t>
            </a:r>
            <a:r>
              <a:rPr lang="lv-LV" dirty="0" smtClean="0"/>
              <a:t>Sigulda</a:t>
            </a:r>
            <a:r>
              <a:rPr lang="pt-BR" dirty="0" smtClean="0"/>
              <a:t>, </a:t>
            </a:r>
            <a:r>
              <a:rPr lang="lv-LV" dirty="0" smtClean="0"/>
              <a:t>Siguldas novads, </a:t>
            </a:r>
            <a:r>
              <a:rPr lang="pt-BR" dirty="0" smtClean="0"/>
              <a:t>LV </a:t>
            </a:r>
            <a:r>
              <a:rPr lang="lv-LV" dirty="0" smtClean="0"/>
              <a:t>2150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t</a:t>
            </a:r>
            <a:r>
              <a:rPr lang="lv-LV" dirty="0" err="1" smtClean="0"/>
              <a:t>ālrunis</a:t>
            </a:r>
            <a:r>
              <a:rPr lang="lv-LV" dirty="0" smtClean="0"/>
              <a:t> 67973502</a:t>
            </a:r>
            <a:endParaRPr lang="pt-BR" dirty="0"/>
          </a:p>
          <a:p>
            <a:r>
              <a:rPr lang="pt-BR" dirty="0"/>
              <a:t>e-pasts: </a:t>
            </a:r>
            <a:r>
              <a:rPr lang="lv-LV" dirty="0" err="1" smtClean="0"/>
              <a:t>saltavots</a:t>
            </a:r>
            <a:r>
              <a:rPr lang="pt-BR" dirty="0" smtClean="0"/>
              <a:t>@</a:t>
            </a:r>
            <a:r>
              <a:rPr lang="lv-LV" dirty="0" err="1" smtClean="0"/>
              <a:t>saltavots</a:t>
            </a:r>
            <a:r>
              <a:rPr lang="pt-BR" dirty="0" smtClean="0"/>
              <a:t>.lv</a:t>
            </a:r>
            <a:endParaRPr lang="pt-B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641870"/>
            <a:ext cx="2938272" cy="62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91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256" y="744694"/>
            <a:ext cx="8229600" cy="1143000"/>
          </a:xfrm>
        </p:spPr>
        <p:txBody>
          <a:bodyPr/>
          <a:lstStyle/>
          <a:p>
            <a:r>
              <a:rPr lang="lv-LV" dirty="0"/>
              <a:t>Kontaktinformācija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56" y="2202631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lv-LV" dirty="0" smtClean="0"/>
              <a:t>SIA «SALTAVOTS»</a:t>
            </a:r>
          </a:p>
          <a:p>
            <a:pPr marL="0" indent="0" algn="ctr">
              <a:buNone/>
            </a:pPr>
            <a:r>
              <a:rPr lang="lv-LV" dirty="0" smtClean="0"/>
              <a:t>Lakstīgalas iela 9B, Sigulda, Siguldas novads</a:t>
            </a:r>
            <a:r>
              <a:rPr lang="lv-LV" smtClean="0"/>
              <a:t>, </a:t>
            </a:r>
          </a:p>
          <a:p>
            <a:pPr marL="0" indent="0" algn="ctr">
              <a:buNone/>
            </a:pPr>
            <a:r>
              <a:rPr lang="lv-LV" smtClean="0"/>
              <a:t>LV-2150</a:t>
            </a:r>
            <a:endParaRPr lang="lv-LV" dirty="0"/>
          </a:p>
          <a:p>
            <a:pPr marL="0" indent="0" algn="ctr">
              <a:buNone/>
            </a:pPr>
            <a:r>
              <a:rPr lang="lv-LV" dirty="0" smtClean="0"/>
              <a:t>e-pasts: </a:t>
            </a:r>
            <a:r>
              <a:rPr lang="lv-LV" dirty="0" err="1" smtClean="0"/>
              <a:t>saltavots@saltavots.lv</a:t>
            </a:r>
            <a:endParaRPr lang="lv-LV" dirty="0"/>
          </a:p>
          <a:p>
            <a:pPr marL="0" indent="0" algn="ctr">
              <a:buNone/>
            </a:pPr>
            <a:r>
              <a:rPr lang="lv-LV" dirty="0"/>
              <a:t>Tālr. </a:t>
            </a:r>
            <a:r>
              <a:rPr lang="lv-LV" dirty="0" smtClean="0"/>
              <a:t>67973502</a:t>
            </a:r>
            <a:endParaRPr lang="lv-LV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FF88E9E5-5CF2-414C-BF96-78F0E5F1D456}"/>
              </a:ext>
            </a:extLst>
          </p:cNvPr>
          <p:cNvSpPr txBox="1">
            <a:spLocks/>
          </p:cNvSpPr>
          <p:nvPr/>
        </p:nvSpPr>
        <p:spPr>
          <a:xfrm>
            <a:off x="467544" y="129406"/>
            <a:ext cx="640080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</p:spTree>
    <p:extLst>
      <p:ext uri="{BB962C8B-B14F-4D97-AF65-F5344CB8AC3E}">
        <p14:creationId xmlns:p14="http://schemas.microsoft.com/office/powerpoint/2010/main" val="229959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Kāpēc nepieciešamas tarifa izmaiņas</a:t>
            </a:r>
          </a:p>
          <a:p>
            <a:r>
              <a:rPr lang="lv-LV" dirty="0"/>
              <a:t>Prognozētās tarifa izmaiņas</a:t>
            </a:r>
          </a:p>
          <a:p>
            <a:r>
              <a:rPr lang="lv-LV" dirty="0"/>
              <a:t>Tarifu projekta izmaksu pozīcijas</a:t>
            </a:r>
          </a:p>
          <a:p>
            <a:r>
              <a:rPr lang="lv-LV" dirty="0"/>
              <a:t>Efektivitātes pasākumi / uzņēmuma darbība</a:t>
            </a:r>
          </a:p>
          <a:p>
            <a:endParaRPr lang="lv-LV" dirty="0"/>
          </a:p>
          <a:p>
            <a:endParaRPr lang="lv-LV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2F01BC69-8E6F-4DBB-ADD8-15D5CFC01ECD}"/>
              </a:ext>
            </a:extLst>
          </p:cNvPr>
          <p:cNvSpPr txBox="1">
            <a:spLocks/>
          </p:cNvSpPr>
          <p:nvPr/>
        </p:nvSpPr>
        <p:spPr>
          <a:xfrm>
            <a:off x="467544" y="129406"/>
            <a:ext cx="640080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</p:spTree>
    <p:extLst>
      <p:ext uri="{BB962C8B-B14F-4D97-AF65-F5344CB8AC3E}">
        <p14:creationId xmlns:p14="http://schemas.microsoft.com/office/powerpoint/2010/main" val="204693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lv-LV" sz="3200" dirty="0">
                <a:solidFill>
                  <a:prstClr val="black"/>
                </a:solidFill>
              </a:rPr>
              <a:t>Kāpēc nepieciešamas tarifa izmaiņas</a:t>
            </a:r>
            <a:endParaRPr lang="lv-LV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715531"/>
              </p:ext>
            </p:extLst>
          </p:nvPr>
        </p:nvGraphicFramePr>
        <p:xfrm>
          <a:off x="395536" y="980728"/>
          <a:ext cx="82296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595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2013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Izmaiņas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2913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Neto apgrozījums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848</a:t>
                      </a:r>
                      <a:r>
                        <a:rPr lang="lv-LV" baseline="0" dirty="0" smtClean="0"/>
                        <a:t> 638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 </a:t>
                      </a:r>
                      <a:r>
                        <a:rPr lang="lv-LV" dirty="0" smtClean="0"/>
                        <a:t>333 929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+57%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876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Lietotājiem piegādātā ūdens apjoms</a:t>
                      </a:r>
                      <a:r>
                        <a:rPr lang="lv-LV" baseline="0" dirty="0"/>
                        <a:t> m3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418</a:t>
                      </a:r>
                      <a:r>
                        <a:rPr lang="lv-LV" baseline="0" dirty="0" smtClean="0"/>
                        <a:t> 319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504</a:t>
                      </a:r>
                      <a:r>
                        <a:rPr lang="lv-LV" baseline="0" dirty="0" smtClean="0"/>
                        <a:t> 500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+21%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6839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No lietotājiem savākto notekūdeņu apjoms 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424</a:t>
                      </a:r>
                      <a:r>
                        <a:rPr lang="lv-LV" baseline="0" dirty="0" smtClean="0"/>
                        <a:t> 976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504</a:t>
                      </a:r>
                      <a:r>
                        <a:rPr lang="lv-LV" baseline="0" dirty="0" smtClean="0"/>
                        <a:t> 501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mtClean="0"/>
                        <a:t>+19%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2913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Ūdensapgādes tīklu garumi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70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85,2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+22%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2913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Kanalizācijas</a:t>
                      </a:r>
                      <a:r>
                        <a:rPr lang="lv-LV" baseline="0" dirty="0"/>
                        <a:t> tīklu garumi km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91,3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+10%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2913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Apkalpoto iedzīvotāju</a:t>
                      </a:r>
                      <a:r>
                        <a:rPr lang="lv-LV" baseline="0" dirty="0"/>
                        <a:t> 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lv-LV" baseline="0" dirty="0" smtClean="0">
                          <a:solidFill>
                            <a:schemeClr val="tx1"/>
                          </a:solidFill>
                        </a:rPr>
                        <a:t> 890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13</a:t>
                      </a:r>
                      <a:r>
                        <a:rPr lang="lv-LV" baseline="0" dirty="0" smtClean="0"/>
                        <a:t> 683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tx1"/>
                          </a:solidFill>
                        </a:rPr>
                        <a:t>+15%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2913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Vidējais darbinieku skaits uzņēmumā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</a:t>
                      </a:r>
                      <a:r>
                        <a:rPr lang="lv-LV" dirty="0" smtClean="0"/>
                        <a:t>8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39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+3%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439F9606-C0A7-4FB4-9AAC-65940B580043}"/>
              </a:ext>
            </a:extLst>
          </p:cNvPr>
          <p:cNvSpPr txBox="1">
            <a:spLocks/>
          </p:cNvSpPr>
          <p:nvPr/>
        </p:nvSpPr>
        <p:spPr>
          <a:xfrm>
            <a:off x="323528" y="63976"/>
            <a:ext cx="640080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</p:spTree>
    <p:extLst>
      <p:ext uri="{BB962C8B-B14F-4D97-AF65-F5344CB8AC3E}">
        <p14:creationId xmlns:p14="http://schemas.microsoft.com/office/powerpoint/2010/main" val="1210019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10344"/>
          </a:xfrm>
        </p:spPr>
        <p:txBody>
          <a:bodyPr/>
          <a:lstStyle/>
          <a:p>
            <a:r>
              <a:rPr lang="lv-LV" sz="3200" dirty="0">
                <a:solidFill>
                  <a:prstClr val="black"/>
                </a:solidFill>
              </a:rPr>
              <a:t>Prognozētās tarifa izmaiņas</a:t>
            </a:r>
            <a:endParaRPr lang="lv-LV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613692"/>
              </p:ext>
            </p:extLst>
          </p:nvPr>
        </p:nvGraphicFramePr>
        <p:xfrm>
          <a:off x="323528" y="1196752"/>
          <a:ext cx="7704856" cy="3506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6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47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29316">
                <a:tc>
                  <a:txBody>
                    <a:bodyPr/>
                    <a:lstStyle/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Esošā</a:t>
                      </a:r>
                      <a:r>
                        <a:rPr lang="lv-LV" baseline="0" dirty="0"/>
                        <a:t> tarifa </a:t>
                      </a:r>
                      <a:r>
                        <a:rPr lang="lv-LV" baseline="0" dirty="0" err="1"/>
                        <a:t>apstiprinā-šanas</a:t>
                      </a:r>
                      <a:r>
                        <a:rPr lang="lv-LV" baseline="0" dirty="0"/>
                        <a:t> gads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Spēkā esošais</a:t>
                      </a:r>
                      <a:r>
                        <a:rPr lang="lv-LV" baseline="0" dirty="0"/>
                        <a:t> tarifs </a:t>
                      </a:r>
                      <a:endParaRPr lang="lv-LV" baseline="0" dirty="0" smtClean="0"/>
                    </a:p>
                    <a:p>
                      <a:pPr algn="ctr"/>
                      <a:r>
                        <a:rPr lang="lv-LV" baseline="0" dirty="0" smtClean="0"/>
                        <a:t>EUR (bez PVN 21%)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Prognozētais </a:t>
                      </a:r>
                      <a:r>
                        <a:rPr lang="lv-LV" dirty="0"/>
                        <a:t>tarifs </a:t>
                      </a:r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EUR (bez PVN 21%)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Tarifa izmaiņas  </a:t>
                      </a:r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%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2932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Siguldas</a:t>
                      </a:r>
                    </a:p>
                    <a:p>
                      <a:pPr algn="ctr"/>
                      <a:r>
                        <a:rPr lang="lv-LV" dirty="0" smtClean="0"/>
                        <a:t>novads</a:t>
                      </a:r>
                    </a:p>
                    <a:p>
                      <a:pPr algn="ctr"/>
                      <a:r>
                        <a:rPr lang="lv-LV" dirty="0" smtClean="0"/>
                        <a:t>ūdensapgāde</a:t>
                      </a:r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2014.g</a:t>
                      </a:r>
                      <a:r>
                        <a:rPr lang="lv-LV" dirty="0"/>
                        <a:t>.</a:t>
                      </a:r>
                    </a:p>
                    <a:p>
                      <a:pPr algn="ctr"/>
                      <a:endParaRPr lang="lv-LV" dirty="0"/>
                    </a:p>
                    <a:p>
                      <a:pPr algn="ctr"/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0.95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1.10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+15,79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9316"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Siguldas</a:t>
                      </a:r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novads</a:t>
                      </a:r>
                    </a:p>
                    <a:p>
                      <a:pPr algn="ctr"/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kanalizācija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2014.g</a:t>
                      </a:r>
                      <a:r>
                        <a:rPr lang="lv-LV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1.10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1.37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+24,55</a:t>
                      </a:r>
                      <a:endParaRPr lang="lv-LV" dirty="0"/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A4E283A5-200A-4297-93F9-24741010A960}"/>
              </a:ext>
            </a:extLst>
          </p:cNvPr>
          <p:cNvSpPr txBox="1">
            <a:spLocks/>
          </p:cNvSpPr>
          <p:nvPr/>
        </p:nvSpPr>
        <p:spPr>
          <a:xfrm>
            <a:off x="323528" y="131422"/>
            <a:ext cx="640080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</p:spTree>
    <p:extLst>
      <p:ext uri="{BB962C8B-B14F-4D97-AF65-F5344CB8AC3E}">
        <p14:creationId xmlns:p14="http://schemas.microsoft.com/office/powerpoint/2010/main" val="50043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736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lv-LV" dirty="0"/>
              <a:t>Tarifa projekta izmaksu pozīcijas</a:t>
            </a:r>
            <a:br>
              <a:rPr lang="lv-LV" dirty="0"/>
            </a:br>
            <a:r>
              <a:rPr lang="lv-LV" dirty="0"/>
              <a:t> ūdensapgādes tarifā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7784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A4E283A5-200A-4297-93F9-24741010A960}"/>
              </a:ext>
            </a:extLst>
          </p:cNvPr>
          <p:cNvSpPr txBox="1">
            <a:spLocks/>
          </p:cNvSpPr>
          <p:nvPr/>
        </p:nvSpPr>
        <p:spPr>
          <a:xfrm>
            <a:off x="323528" y="131422"/>
            <a:ext cx="640080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</p:spTree>
    <p:extLst>
      <p:ext uri="{BB962C8B-B14F-4D97-AF65-F5344CB8AC3E}">
        <p14:creationId xmlns:p14="http://schemas.microsoft.com/office/powerpoint/2010/main" val="206688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454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lv-LV" dirty="0"/>
              <a:t>Tarifa projekta izmaksu pozīcijas</a:t>
            </a:r>
            <a:br>
              <a:rPr lang="lv-LV" dirty="0"/>
            </a:br>
            <a:r>
              <a:rPr lang="lv-LV" dirty="0"/>
              <a:t> </a:t>
            </a:r>
            <a:r>
              <a:rPr lang="lv-LV" dirty="0" smtClean="0"/>
              <a:t>kanalizācijas pakalpojuma </a:t>
            </a:r>
            <a:r>
              <a:rPr lang="lv-LV" dirty="0"/>
              <a:t>tarifā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860968"/>
              </p:ext>
            </p:extLst>
          </p:nvPr>
        </p:nvGraphicFramePr>
        <p:xfrm>
          <a:off x="539552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A4E283A5-200A-4297-93F9-24741010A960}"/>
              </a:ext>
            </a:extLst>
          </p:cNvPr>
          <p:cNvSpPr txBox="1">
            <a:spLocks/>
          </p:cNvSpPr>
          <p:nvPr/>
        </p:nvSpPr>
        <p:spPr>
          <a:xfrm>
            <a:off x="323528" y="131422"/>
            <a:ext cx="640080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</p:spTree>
    <p:extLst>
      <p:ext uri="{BB962C8B-B14F-4D97-AF65-F5344CB8AC3E}">
        <p14:creationId xmlns:p14="http://schemas.microsoft.com/office/powerpoint/2010/main" val="330963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19" y="130622"/>
            <a:ext cx="8229600" cy="706090"/>
          </a:xfrm>
        </p:spPr>
        <p:txBody>
          <a:bodyPr>
            <a:noAutofit/>
          </a:bodyPr>
          <a:lstStyle/>
          <a:p>
            <a:r>
              <a:rPr lang="lv-LV" sz="2800" dirty="0"/>
              <a:t>Ūdensapgādes pakalpojuma tarifa projekta izmaksas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387726"/>
              </p:ext>
            </p:extLst>
          </p:nvPr>
        </p:nvGraphicFramePr>
        <p:xfrm>
          <a:off x="537619" y="836715"/>
          <a:ext cx="8231533" cy="5331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2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5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332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539">
                <a:tc>
                  <a:txBody>
                    <a:bodyPr/>
                    <a:lstStyle/>
                    <a:p>
                      <a:r>
                        <a:rPr lang="lv-LV" sz="1400" dirty="0"/>
                        <a:t>Izmaksu pozīcija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Spēkā esošais tarifs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Tarifa  projekts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Izmaiņas pret  esošo tarifu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dirty="0"/>
                        <a:t>Pamatlīdzekļu nolietojums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200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761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dirty="0"/>
                        <a:t>Personāla izmaksas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169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695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262 069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6539">
                <a:tc>
                  <a:txBody>
                    <a:bodyPr/>
                    <a:lstStyle/>
                    <a:p>
                      <a:r>
                        <a:rPr lang="lv-LV" sz="1400" dirty="0"/>
                        <a:t>Pamatlīdzekļu uzturēšanas un remontu izmaksas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918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295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86%</a:t>
                      </a:r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Materiālu izmaksas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513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987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dirty="0"/>
                        <a:t>Elektroenerģija, </a:t>
                      </a:r>
                      <a:r>
                        <a:rPr lang="lv-LV" sz="1400" dirty="0" smtClean="0"/>
                        <a:t>kurināmais, gāze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262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181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dirty="0"/>
                        <a:t>Transportlīdzekļu uzturēšanas izdevumi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079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823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9372">
                <a:tc>
                  <a:txBody>
                    <a:bodyPr/>
                    <a:lstStyle/>
                    <a:p>
                      <a:r>
                        <a:rPr lang="fi-FI" sz="1400" dirty="0"/>
                        <a:t>Kredīta % maksājumi un pamatsummas atmaksa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140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474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-93%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dirty="0"/>
                        <a:t>Nodokļi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258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719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38078">
                <a:tc>
                  <a:txBody>
                    <a:bodyPr/>
                    <a:lstStyle/>
                    <a:p>
                      <a:r>
                        <a:rPr lang="lv-LV" sz="1400" dirty="0"/>
                        <a:t>Pārējās izmaksas (</a:t>
                      </a:r>
                      <a:r>
                        <a:rPr lang="lv-LV" sz="1100" dirty="0"/>
                        <a:t>apsardze, apdrošināšana, sakaru  </a:t>
                      </a:r>
                      <a:r>
                        <a:rPr lang="lv-LV" sz="1100" dirty="0" smtClean="0"/>
                        <a:t>pakalpojumi, </a:t>
                      </a:r>
                      <a:r>
                        <a:rPr lang="lv-LV" sz="1100" dirty="0"/>
                        <a:t>kancelejas preces, apmācība, vides stāvokļa kontrole, komandējumi, mēraparātu </a:t>
                      </a:r>
                      <a:r>
                        <a:rPr lang="lv-LV" sz="1100" dirty="0" smtClean="0"/>
                        <a:t>verifikācija, mazvērtīgais inventārs, nodevas)</a:t>
                      </a:r>
                      <a:endParaRPr lang="lv-LV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385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494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Rentabilitāte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b="1" dirty="0"/>
                        <a:t>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</a:t>
                      </a:r>
                      <a:r>
                        <a:rPr lang="lv-L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450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</a:t>
                      </a:r>
                      <a:r>
                        <a:rPr lang="lv-L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803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38%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dirty="0"/>
                        <a:t>Pakalpojuma apjoms, 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421</a:t>
                      </a:r>
                      <a:r>
                        <a:rPr lang="lv-L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538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505</a:t>
                      </a:r>
                      <a:r>
                        <a:rPr lang="lv-L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907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20%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3846">
                <a:tc>
                  <a:txBody>
                    <a:bodyPr/>
                    <a:lstStyle/>
                    <a:p>
                      <a:r>
                        <a:rPr lang="lv-LV" sz="1400" dirty="0"/>
                        <a:t>Tarifs,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0,95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1,10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16%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88B7DE56-45D2-42E9-8898-E3B9E5BCA479}"/>
              </a:ext>
            </a:extLst>
          </p:cNvPr>
          <p:cNvSpPr txBox="1">
            <a:spLocks/>
          </p:cNvSpPr>
          <p:nvPr/>
        </p:nvSpPr>
        <p:spPr>
          <a:xfrm>
            <a:off x="539542" y="-13394"/>
            <a:ext cx="640080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</p:spTree>
    <p:extLst>
      <p:ext uri="{BB962C8B-B14F-4D97-AF65-F5344CB8AC3E}">
        <p14:creationId xmlns:p14="http://schemas.microsoft.com/office/powerpoint/2010/main" val="1632134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044" y="260648"/>
            <a:ext cx="8229600" cy="706090"/>
          </a:xfrm>
        </p:spPr>
        <p:txBody>
          <a:bodyPr>
            <a:noAutofit/>
          </a:bodyPr>
          <a:lstStyle/>
          <a:p>
            <a:r>
              <a:rPr lang="lv-LV" sz="2800" dirty="0"/>
              <a:t>Kanalizācijas pakalpojuma tarifa projekta izmaksas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841120"/>
              </p:ext>
            </p:extLst>
          </p:nvPr>
        </p:nvGraphicFramePr>
        <p:xfrm>
          <a:off x="506968" y="951635"/>
          <a:ext cx="8229600" cy="530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328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9921">
                <a:tc>
                  <a:txBody>
                    <a:bodyPr/>
                    <a:lstStyle/>
                    <a:p>
                      <a:r>
                        <a:rPr lang="lv-LV" sz="1400" dirty="0"/>
                        <a:t>Izmaksu pozīcija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Spēkā esošais tarifs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Tarifa  projekts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Izmaiņas pret  esošo tarifu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/>
                        <a:t>Pamatlīdzekļu nolietojums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226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273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/>
                        <a:t>Personāla izmaksas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948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304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901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r>
                        <a:rPr lang="lv-LV" sz="1400" dirty="0"/>
                        <a:t>Pamatlīdzekļu uzturēšanas un remontu izmaksas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5 663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205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-43%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/>
                        <a:t>Materiālu izmaksas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401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976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/>
                        <a:t>Elektroenerģija, </a:t>
                      </a:r>
                      <a:r>
                        <a:rPr lang="lv-LV" sz="1400" dirty="0" smtClean="0"/>
                        <a:t>kurināmais, gāze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892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964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/>
                        <a:t>Transportlīdzekļu uzturēšanas izdevumi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667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506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0162">
                <a:tc>
                  <a:txBody>
                    <a:bodyPr/>
                    <a:lstStyle/>
                    <a:p>
                      <a:r>
                        <a:rPr lang="fi-FI" sz="1400" dirty="0"/>
                        <a:t>Kredīta % maksājumi un pamatsummas atmaksa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846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459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-36%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/>
                        <a:t>Nodokļi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923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914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-26%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95657">
                <a:tc>
                  <a:txBody>
                    <a:bodyPr/>
                    <a:lstStyle/>
                    <a:p>
                      <a:r>
                        <a:rPr lang="lv-LV" sz="1400" dirty="0"/>
                        <a:t>Pārējās izmaksas (</a:t>
                      </a:r>
                      <a:r>
                        <a:rPr lang="lv-LV" sz="1100" dirty="0"/>
                        <a:t>apsardze, apdrošināšana, sakaru  </a:t>
                      </a:r>
                      <a:r>
                        <a:rPr lang="lv-LV" sz="1100" dirty="0" smtClean="0"/>
                        <a:t>pakalpojumi, </a:t>
                      </a:r>
                      <a:r>
                        <a:rPr lang="lv-LV" sz="1100" dirty="0"/>
                        <a:t>kancelejas preces, apmācība, vides stāvokļa kontrole, komandējumi, mēraparātu </a:t>
                      </a:r>
                      <a:r>
                        <a:rPr lang="lv-LV" sz="1100" dirty="0" smtClean="0"/>
                        <a:t>verifikācija, mazvērtīgais</a:t>
                      </a:r>
                      <a:r>
                        <a:rPr lang="lv-LV" sz="1100" baseline="0" dirty="0" smtClean="0"/>
                        <a:t> inventārs, nodevas</a:t>
                      </a:r>
                      <a:r>
                        <a:rPr lang="lv-LV" sz="1100" dirty="0" smtClean="0"/>
                        <a:t>)</a:t>
                      </a:r>
                      <a:endParaRPr lang="lv-LV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388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r>
                        <a:rPr lang="lv-L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620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Rentabilitāte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/>
                        <a:t>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440</a:t>
                      </a:r>
                      <a:r>
                        <a:rPr lang="lv-L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954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647</a:t>
                      </a:r>
                      <a:r>
                        <a:rPr lang="lv-L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818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47%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/>
                        <a:t>Pakalpojuma apjoms, 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430</a:t>
                      </a:r>
                      <a:r>
                        <a:rPr lang="lv-L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588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508</a:t>
                      </a:r>
                      <a:r>
                        <a:rPr lang="lv-L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607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18%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3646">
                <a:tc>
                  <a:txBody>
                    <a:bodyPr/>
                    <a:lstStyle/>
                    <a:p>
                      <a:r>
                        <a:rPr lang="lv-LV" sz="1400" dirty="0"/>
                        <a:t>Tarifs,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1,10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1,37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25%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6334BC6E-0A2B-4EE6-9DB7-D1A0126489F3}"/>
              </a:ext>
            </a:extLst>
          </p:cNvPr>
          <p:cNvSpPr txBox="1">
            <a:spLocks/>
          </p:cNvSpPr>
          <p:nvPr/>
        </p:nvSpPr>
        <p:spPr>
          <a:xfrm>
            <a:off x="467544" y="129406"/>
            <a:ext cx="640080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</p:spTree>
    <p:extLst>
      <p:ext uri="{BB962C8B-B14F-4D97-AF65-F5344CB8AC3E}">
        <p14:creationId xmlns:p14="http://schemas.microsoft.com/office/powerpoint/2010/main" val="233492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620688"/>
            <a:ext cx="8229600" cy="1143000"/>
          </a:xfrm>
        </p:spPr>
        <p:txBody>
          <a:bodyPr/>
          <a:lstStyle/>
          <a:p>
            <a:r>
              <a:rPr lang="lv-LV" dirty="0"/>
              <a:t>Efektivitātes pasākumi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57399"/>
            <a:ext cx="8229600" cy="4525963"/>
          </a:xfrm>
        </p:spPr>
        <p:txBody>
          <a:bodyPr/>
          <a:lstStyle/>
          <a:p>
            <a:r>
              <a:rPr lang="lv-LV" dirty="0"/>
              <a:t>Energopārvaldības sistēmas ieviešana un uzturēšana - ISO 50001 sertifikāts</a:t>
            </a:r>
          </a:p>
          <a:p>
            <a:r>
              <a:rPr lang="lv-LV" dirty="0"/>
              <a:t>Ūdens zudumu samazināšana</a:t>
            </a:r>
          </a:p>
          <a:p>
            <a:r>
              <a:rPr lang="lv-LV" dirty="0"/>
              <a:t>Plānveidīga infiltrācijas samazināšana kanalizācijas tīklos</a:t>
            </a:r>
          </a:p>
          <a:p>
            <a:endParaRPr lang="lv-LV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EA388420-E88C-41F2-BE26-73FDDD6FDED3}"/>
              </a:ext>
            </a:extLst>
          </p:cNvPr>
          <p:cNvSpPr txBox="1">
            <a:spLocks/>
          </p:cNvSpPr>
          <p:nvPr/>
        </p:nvSpPr>
        <p:spPr>
          <a:xfrm>
            <a:off x="467544" y="129406"/>
            <a:ext cx="640080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200" i="1" dirty="0" smtClean="0">
                <a:solidFill>
                  <a:schemeClr val="bg1">
                    <a:lumMod val="65000"/>
                  </a:schemeClr>
                </a:solidFill>
              </a:rPr>
              <a:t>SIA SALTAVOTS </a:t>
            </a:r>
            <a:r>
              <a:rPr lang="lv-LV" sz="1200" i="1" dirty="0">
                <a:solidFill>
                  <a:schemeClr val="bg1">
                    <a:lumMod val="65000"/>
                  </a:schemeClr>
                </a:solidFill>
              </a:rPr>
              <a:t>Regulatoram iesniegtais tarifa projekts</a:t>
            </a:r>
          </a:p>
        </p:txBody>
      </p:sp>
    </p:spTree>
    <p:extLst>
      <p:ext uri="{BB962C8B-B14F-4D97-AF65-F5344CB8AC3E}">
        <p14:creationId xmlns:p14="http://schemas.microsoft.com/office/powerpoint/2010/main" val="2745720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586</Words>
  <Application>Microsoft Office PowerPoint</Application>
  <PresentationFormat>On-screen Show (4:3)</PresentationFormat>
  <Paragraphs>207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 Sabiedrisko pakalpojumu regulēšanas komisijai iesniegtais tarifa projekts  </vt:lpstr>
      <vt:lpstr>PowerPoint Presentation</vt:lpstr>
      <vt:lpstr>Kāpēc nepieciešamas tarifa izmaiņas</vt:lpstr>
      <vt:lpstr>Prognozētās tarifa izmaiņas</vt:lpstr>
      <vt:lpstr>Tarifa projekta izmaksu pozīcijas  ūdensapgādes tarifā</vt:lpstr>
      <vt:lpstr>Tarifa projekta izmaksu pozīcijas  kanalizācijas pakalpojuma tarifā</vt:lpstr>
      <vt:lpstr>Ūdensapgādes pakalpojuma tarifa projekta izmaksas</vt:lpstr>
      <vt:lpstr>Kanalizācijas pakalpojuma tarifa projekta izmaksas</vt:lpstr>
      <vt:lpstr>Efektivitātes pasākumi</vt:lpstr>
      <vt:lpstr>Kontaktinformācija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Guntars</dc:creator>
  <cp:lastModifiedBy>Ilva</cp:lastModifiedBy>
  <cp:revision>109</cp:revision>
  <cp:lastPrinted>2019-04-26T10:39:25Z</cp:lastPrinted>
  <dcterms:created xsi:type="dcterms:W3CDTF">2019-01-25T08:29:01Z</dcterms:created>
  <dcterms:modified xsi:type="dcterms:W3CDTF">2019-06-19T05:18:43Z</dcterms:modified>
</cp:coreProperties>
</file>